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Roboto Condensed" panose="02000000000000000000" pitchFamily="2" charset="0"/>
      <p:regular r:id="rId18"/>
      <p:bold r:id="rId19"/>
      <p:italic r:id="rId20"/>
      <p:boldItalic r:id="rId21"/>
    </p:embeddedFont>
    <p:embeddedFont>
      <p:font typeface="Roboto Condensed Bold" panose="02000000000000000000" charset="0"/>
      <p:regular r:id="rId22"/>
    </p:embeddedFont>
    <p:embeddedFont>
      <p:font typeface="TT Supermolot Condensed Bold" panose="020B0604020202020204" charset="0"/>
      <p:regular r:id="rId23"/>
    </p:embeddedFont>
    <p:embeddedFont>
      <p:font typeface="TT Supermolot Neue Condensed" panose="020B0604020202020204" charset="0"/>
      <p:regular r:id="rId24"/>
    </p:embeddedFont>
    <p:embeddedFont>
      <p:font typeface="TT Supermolot Neue Condense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22" autoAdjust="0"/>
  </p:normalViewPr>
  <p:slideViewPr>
    <p:cSldViewPr>
      <p:cViewPr>
        <p:scale>
          <a:sx n="50" d="100"/>
          <a:sy n="50" d="100"/>
        </p:scale>
        <p:origin x="1349"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587247"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52433" cy="87996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713698" cy="750044"/>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a:off x="11977440" y="-1855852"/>
            <a:ext cx="7937421" cy="5417290"/>
          </a:xfrm>
          <a:custGeom>
            <a:avLst/>
            <a:gdLst/>
            <a:ahLst/>
            <a:cxnLst/>
            <a:rect l="l" t="t" r="r" b="b"/>
            <a:pathLst>
              <a:path w="7937421" h="5417290">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1644234" y="2186212"/>
            <a:ext cx="943056" cy="628704"/>
          </a:xfrm>
          <a:custGeom>
            <a:avLst/>
            <a:gdLst/>
            <a:ahLst/>
            <a:cxnLst/>
            <a:rect l="l" t="t" r="r" b="b"/>
            <a:pathLst>
              <a:path w="943056" h="628704">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flipH="1">
            <a:off x="12399778" y="5671815"/>
            <a:ext cx="10285069" cy="7019560"/>
          </a:xfrm>
          <a:custGeom>
            <a:avLst/>
            <a:gdLst/>
            <a:ahLst/>
            <a:cxnLst/>
            <a:rect l="l" t="t" r="r" b="b"/>
            <a:pathLst>
              <a:path w="10285069" h="7019560">
                <a:moveTo>
                  <a:pt x="10285069" y="0"/>
                </a:moveTo>
                <a:lnTo>
                  <a:pt x="0" y="0"/>
                </a:lnTo>
                <a:lnTo>
                  <a:pt x="0" y="7019559"/>
                </a:lnTo>
                <a:lnTo>
                  <a:pt x="10285069" y="7019559"/>
                </a:lnTo>
                <a:lnTo>
                  <a:pt x="102850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807708" y="3689526"/>
            <a:ext cx="8903526" cy="1749425"/>
          </a:xfrm>
          <a:prstGeom prst="rect">
            <a:avLst/>
          </a:prstGeom>
        </p:spPr>
        <p:txBody>
          <a:bodyPr lIns="0" tIns="0" rIns="0" bIns="0" rtlCol="0" anchor="t">
            <a:spAutoFit/>
          </a:bodyPr>
          <a:lstStyle/>
          <a:p>
            <a:pPr algn="ctr">
              <a:lnSpc>
                <a:spcPts val="7000"/>
              </a:lnSpc>
            </a:pPr>
            <a:r>
              <a:rPr lang="en-US" sz="5000">
                <a:solidFill>
                  <a:srgbClr val="1E1C27"/>
                </a:solidFill>
                <a:latin typeface="TT Supermolot Condensed Bold"/>
              </a:rPr>
              <a:t>IMPLEMENTASI JARINGAN SARAF TIRUAN</a:t>
            </a:r>
          </a:p>
        </p:txBody>
      </p:sp>
      <p:sp>
        <p:nvSpPr>
          <p:cNvPr id="21" name="TextBox 21"/>
          <p:cNvSpPr txBox="1"/>
          <p:nvPr/>
        </p:nvSpPr>
        <p:spPr>
          <a:xfrm>
            <a:off x="10654379" y="3204832"/>
            <a:ext cx="2922765"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Tugas 2</a:t>
            </a:r>
          </a:p>
        </p:txBody>
      </p:sp>
      <p:sp>
        <p:nvSpPr>
          <p:cNvPr id="22" name="TextBox 22"/>
          <p:cNvSpPr txBox="1"/>
          <p:nvPr/>
        </p:nvSpPr>
        <p:spPr>
          <a:xfrm>
            <a:off x="13669815" y="6336978"/>
            <a:ext cx="4552671"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 Malik Kamal (2108107010007)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id="3" name="AutoShape 3"/>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4" name="Freeform 4"/>
          <p:cNvSpPr/>
          <p:nvPr/>
        </p:nvSpPr>
        <p:spPr>
          <a:xfrm>
            <a:off x="2969037" y="740347"/>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558012" y="1219354"/>
            <a:ext cx="9171977"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Jumlah Total Hidden Node per Layer </a:t>
            </a:r>
          </a:p>
        </p:txBody>
      </p:sp>
      <p:sp>
        <p:nvSpPr>
          <p:cNvPr id="7" name="TextBox 7"/>
          <p:cNvSpPr txBox="1"/>
          <p:nvPr/>
        </p:nvSpPr>
        <p:spPr>
          <a:xfrm>
            <a:off x="4064027" y="6903874"/>
            <a:ext cx="10159946" cy="1471580"/>
          </a:xfrm>
          <a:prstGeom prst="rect">
            <a:avLst/>
          </a:prstGeom>
        </p:spPr>
        <p:txBody>
          <a:bodyPr lIns="0" tIns="0" rIns="0" bIns="0" rtlCol="0" anchor="t">
            <a:spAutoFit/>
          </a:bodyPr>
          <a:lstStyle/>
          <a:p>
            <a:pPr algn="ctr">
              <a:lnSpc>
                <a:spcPts val="3939"/>
              </a:lnSpc>
              <a:spcBef>
                <a:spcPct val="0"/>
              </a:spcBef>
            </a:pPr>
            <a:r>
              <a:rPr lang="en-US" sz="2813" dirty="0" err="1">
                <a:solidFill>
                  <a:srgbClr val="FFFFFF"/>
                </a:solidFill>
                <a:latin typeface="TT Supermolot Neue Condensed"/>
              </a:rPr>
              <a:t>Berikut</a:t>
            </a:r>
            <a:r>
              <a:rPr lang="en-US" sz="2813" dirty="0">
                <a:solidFill>
                  <a:srgbClr val="FFFFFF"/>
                </a:solidFill>
                <a:latin typeface="TT Supermolot Neue Condensed"/>
              </a:rPr>
              <a:t> </a:t>
            </a:r>
            <a:r>
              <a:rPr lang="en-US" sz="2813" dirty="0" err="1">
                <a:solidFill>
                  <a:srgbClr val="FFFFFF"/>
                </a:solidFill>
                <a:latin typeface="TT Supermolot Neue Condensed"/>
              </a:rPr>
              <a:t>jumlah</a:t>
            </a:r>
            <a:r>
              <a:rPr lang="en-US" sz="2813" dirty="0">
                <a:solidFill>
                  <a:srgbClr val="FFFFFF"/>
                </a:solidFill>
                <a:latin typeface="TT Supermolot Neue Condensed"/>
              </a:rPr>
              <a:t> hidden node per layer </a:t>
            </a:r>
            <a:r>
              <a:rPr lang="en-US" sz="2813" dirty="0" err="1">
                <a:solidFill>
                  <a:srgbClr val="FFFFFF"/>
                </a:solidFill>
                <a:latin typeface="TT Supermolot Neue Condensed"/>
              </a:rPr>
              <a:t>beserta</a:t>
            </a:r>
            <a:r>
              <a:rPr lang="en-US" sz="2813" dirty="0">
                <a:solidFill>
                  <a:srgbClr val="FFFFFF"/>
                </a:solidFill>
                <a:latin typeface="TT Supermolot Neue Condensed"/>
              </a:rPr>
              <a:t> </a:t>
            </a:r>
            <a:r>
              <a:rPr lang="en-US" sz="2813" dirty="0" err="1">
                <a:solidFill>
                  <a:srgbClr val="FFFFFF"/>
                </a:solidFill>
                <a:latin typeface="TT Supermolot Neue Condensed"/>
              </a:rPr>
              <a:t>jumlah</a:t>
            </a:r>
            <a:r>
              <a:rPr lang="en-US" sz="2813" dirty="0">
                <a:solidFill>
                  <a:srgbClr val="FFFFFF"/>
                </a:solidFill>
                <a:latin typeface="TT Supermolot Neue Condensed"/>
              </a:rPr>
              <a:t> total </a:t>
            </a:r>
            <a:r>
              <a:rPr lang="en-US" sz="2813" dirty="0" err="1">
                <a:solidFill>
                  <a:srgbClr val="FFFFFF"/>
                </a:solidFill>
                <a:latin typeface="TT Supermolot Neue Condensed"/>
              </a:rPr>
              <a:t>nya</a:t>
            </a:r>
            <a:r>
              <a:rPr lang="en-US" sz="2813" dirty="0">
                <a:solidFill>
                  <a:srgbClr val="FFFFFF"/>
                </a:solidFill>
                <a:latin typeface="TT Supermolot Neue Condensed"/>
              </a:rPr>
              <a:t> yang </a:t>
            </a:r>
            <a:r>
              <a:rPr lang="en-US" sz="2813" dirty="0" err="1">
                <a:solidFill>
                  <a:srgbClr val="FFFFFF"/>
                </a:solidFill>
                <a:latin typeface="TT Supermolot Neue Condensed"/>
              </a:rPr>
              <a:t>dihitung</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a:t>
            </a:r>
            <a:r>
              <a:rPr lang="en-US" sz="2813" dirty="0" err="1">
                <a:solidFill>
                  <a:srgbClr val="FFFFFF"/>
                </a:solidFill>
                <a:latin typeface="TT Supermolot Neue Condensed"/>
              </a:rPr>
              <a:t>nilai</a:t>
            </a:r>
            <a:r>
              <a:rPr lang="en-US" sz="2813" dirty="0">
                <a:solidFill>
                  <a:srgbClr val="FFFFFF"/>
                </a:solidFill>
                <a:latin typeface="TT Supermolot Neue Condensed"/>
              </a:rPr>
              <a:t> total </a:t>
            </a:r>
            <a:r>
              <a:rPr lang="en-US" sz="2813" dirty="0" err="1">
                <a:solidFill>
                  <a:srgbClr val="FFFFFF"/>
                </a:solidFill>
                <a:latin typeface="TT Supermolot Neue Condensed"/>
              </a:rPr>
              <a:t>jumlah</a:t>
            </a:r>
            <a:r>
              <a:rPr lang="en-US" sz="2813" dirty="0">
                <a:solidFill>
                  <a:srgbClr val="FFFFFF"/>
                </a:solidFill>
                <a:latin typeface="TT Supermolot Neue Condensed"/>
              </a:rPr>
              <a:t> neuron yang </a:t>
            </a:r>
            <a:r>
              <a:rPr lang="en-US" sz="2813" dirty="0" err="1">
                <a:solidFill>
                  <a:srgbClr val="FFFFFF"/>
                </a:solidFill>
                <a:latin typeface="TT Supermolot Neue Condensed"/>
              </a:rPr>
              <a:t>terdapat</a:t>
            </a:r>
            <a:r>
              <a:rPr lang="en-US" sz="2813" dirty="0">
                <a:solidFill>
                  <a:srgbClr val="FFFFFF"/>
                </a:solidFill>
                <a:latin typeface="TT Supermolot Neue Condensed"/>
              </a:rPr>
              <a:t> pada </a:t>
            </a:r>
            <a:r>
              <a:rPr lang="en-US" sz="2813" dirty="0" err="1">
                <a:solidFill>
                  <a:srgbClr val="FFFFFF"/>
                </a:solidFill>
                <a:latin typeface="TT Supermolot Neue Condensed"/>
              </a:rPr>
              <a:t>setiap</a:t>
            </a:r>
            <a:r>
              <a:rPr lang="en-US" sz="2813" dirty="0">
                <a:solidFill>
                  <a:srgbClr val="FFFFFF"/>
                </a:solidFill>
                <a:latin typeface="TT Supermolot Neue Condensed"/>
              </a:rPr>
              <a:t> layer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sebesar</a:t>
            </a:r>
            <a:r>
              <a:rPr lang="en-US" sz="2813" dirty="0">
                <a:solidFill>
                  <a:srgbClr val="FFFFFF"/>
                </a:solidFill>
                <a:latin typeface="TT Supermolot Neue Condensed"/>
              </a:rPr>
              <a:t> 483 </a:t>
            </a:r>
          </a:p>
        </p:txBody>
      </p:sp>
      <p:pic>
        <p:nvPicPr>
          <p:cNvPr id="9" name="Picture 8">
            <a:extLst>
              <a:ext uri="{FF2B5EF4-FFF2-40B4-BE49-F238E27FC236}">
                <a16:creationId xmlns:a16="http://schemas.microsoft.com/office/drawing/2014/main" id="{A920A4E8-8A87-8EC2-9688-33D78CBFD666}"/>
              </a:ext>
            </a:extLst>
          </p:cNvPr>
          <p:cNvPicPr>
            <a:picLocks noChangeAspect="1"/>
          </p:cNvPicPr>
          <p:nvPr/>
        </p:nvPicPr>
        <p:blipFill>
          <a:blip r:embed="rId5"/>
          <a:stretch>
            <a:fillRect/>
          </a:stretch>
        </p:blipFill>
        <p:spPr>
          <a:xfrm>
            <a:off x="4339908" y="2436061"/>
            <a:ext cx="9608183" cy="41682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6147" b="-42035"/>
            </a:stretch>
          </a:blipFill>
        </p:spPr>
        <p:txBody>
          <a:bodyPr/>
          <a:lstStyle/>
          <a:p>
            <a:endParaRPr lang="en-ID" dirty="0"/>
          </a:p>
        </p:txBody>
      </p:sp>
      <p:sp>
        <p:nvSpPr>
          <p:cNvPr id="3" name="AutoShape 3"/>
          <p:cNvSpPr/>
          <p:nvPr/>
        </p:nvSpPr>
        <p:spPr>
          <a:xfrm>
            <a:off x="5411777" y="1336040"/>
            <a:ext cx="13688909" cy="0"/>
          </a:xfrm>
          <a:prstGeom prst="line">
            <a:avLst/>
          </a:prstGeom>
          <a:ln w="38100" cap="flat">
            <a:solidFill>
              <a:srgbClr val="FFFFFF"/>
            </a:solidFill>
            <a:prstDash val="solid"/>
            <a:headEnd type="oval" w="lg" len="lg"/>
            <a:tailEnd type="none" w="sm" len="sm"/>
          </a:ln>
        </p:spPr>
      </p:sp>
      <p:sp>
        <p:nvSpPr>
          <p:cNvPr id="4" name="AutoShape 4"/>
          <p:cNvSpPr/>
          <p:nvPr/>
        </p:nvSpPr>
        <p:spPr>
          <a:xfrm rot="-10800000">
            <a:off x="-1996210" y="8772709"/>
            <a:ext cx="10889519" cy="0"/>
          </a:xfrm>
          <a:prstGeom prst="line">
            <a:avLst/>
          </a:prstGeom>
          <a:ln w="28575" cap="flat">
            <a:solidFill>
              <a:srgbClr val="FFFFFF"/>
            </a:solidFill>
            <a:prstDash val="solid"/>
            <a:headEnd type="none" w="sm" len="sm"/>
            <a:tailEnd type="none" w="sm" len="sm"/>
          </a:ln>
        </p:spPr>
      </p:sp>
      <p:sp>
        <p:nvSpPr>
          <p:cNvPr id="5" name="Freeform 5"/>
          <p:cNvSpPr/>
          <p:nvPr/>
        </p:nvSpPr>
        <p:spPr>
          <a:xfrm>
            <a:off x="8893309" y="8470190"/>
            <a:ext cx="2655293" cy="391656"/>
          </a:xfrm>
          <a:custGeom>
            <a:avLst/>
            <a:gdLst/>
            <a:ahLst/>
            <a:cxnLst/>
            <a:rect l="l" t="t" r="r" b="b"/>
            <a:pathLst>
              <a:path w="2655293" h="391656">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933450"/>
            <a:ext cx="438307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Total Bobot</a:t>
            </a:r>
          </a:p>
        </p:txBody>
      </p:sp>
      <p:pic>
        <p:nvPicPr>
          <p:cNvPr id="10" name="Picture 9">
            <a:extLst>
              <a:ext uri="{FF2B5EF4-FFF2-40B4-BE49-F238E27FC236}">
                <a16:creationId xmlns:a16="http://schemas.microsoft.com/office/drawing/2014/main" id="{D212B057-7FD6-1C28-EC1E-2315CE6E5165}"/>
              </a:ext>
            </a:extLst>
          </p:cNvPr>
          <p:cNvPicPr>
            <a:picLocks noChangeAspect="1"/>
          </p:cNvPicPr>
          <p:nvPr/>
        </p:nvPicPr>
        <p:blipFill>
          <a:blip r:embed="rId5"/>
          <a:stretch>
            <a:fillRect/>
          </a:stretch>
        </p:blipFill>
        <p:spPr>
          <a:xfrm>
            <a:off x="2819400" y="2672081"/>
            <a:ext cx="7970500" cy="1847910"/>
          </a:xfrm>
          <a:prstGeom prst="rect">
            <a:avLst/>
          </a:prstGeom>
        </p:spPr>
      </p:pic>
      <p:sp>
        <p:nvSpPr>
          <p:cNvPr id="12" name="TextBox 11">
            <a:extLst>
              <a:ext uri="{FF2B5EF4-FFF2-40B4-BE49-F238E27FC236}">
                <a16:creationId xmlns:a16="http://schemas.microsoft.com/office/drawing/2014/main" id="{D1B150EC-822D-2EC0-0DF5-E3D1C55FB4EA}"/>
              </a:ext>
            </a:extLst>
          </p:cNvPr>
          <p:cNvSpPr txBox="1"/>
          <p:nvPr/>
        </p:nvSpPr>
        <p:spPr>
          <a:xfrm>
            <a:off x="2362200" y="4914900"/>
            <a:ext cx="10210800" cy="1200329"/>
          </a:xfrm>
          <a:prstGeom prst="rect">
            <a:avLst/>
          </a:prstGeom>
          <a:noFill/>
        </p:spPr>
        <p:txBody>
          <a:bodyPr wrap="square" rtlCol="0">
            <a:spAutoFit/>
          </a:bodyPr>
          <a:lstStyle/>
          <a:p>
            <a:r>
              <a:rPr lang="en-US" sz="3600" dirty="0" err="1">
                <a:solidFill>
                  <a:schemeClr val="bg1"/>
                </a:solidFill>
              </a:rPr>
              <a:t>Dapat</a:t>
            </a:r>
            <a:r>
              <a:rPr lang="en-US" sz="3600" dirty="0">
                <a:solidFill>
                  <a:schemeClr val="bg1"/>
                </a:solidFill>
              </a:rPr>
              <a:t> </a:t>
            </a:r>
            <a:r>
              <a:rPr lang="en-US" sz="3600" dirty="0" err="1">
                <a:solidFill>
                  <a:schemeClr val="bg1"/>
                </a:solidFill>
              </a:rPr>
              <a:t>dilihat</a:t>
            </a:r>
            <a:r>
              <a:rPr lang="en-US" sz="3600" dirty="0">
                <a:solidFill>
                  <a:schemeClr val="bg1"/>
                </a:solidFill>
              </a:rPr>
              <a:t> total </a:t>
            </a:r>
            <a:r>
              <a:rPr lang="en-US" sz="3600" dirty="0" err="1">
                <a:solidFill>
                  <a:schemeClr val="bg1"/>
                </a:solidFill>
              </a:rPr>
              <a:t>bobot</a:t>
            </a:r>
            <a:r>
              <a:rPr lang="en-US" sz="3600" dirty="0">
                <a:solidFill>
                  <a:schemeClr val="bg1"/>
                </a:solidFill>
              </a:rPr>
              <a:t> </a:t>
            </a:r>
            <a:r>
              <a:rPr lang="en-US" sz="3600" dirty="0" err="1">
                <a:solidFill>
                  <a:schemeClr val="bg1"/>
                </a:solidFill>
              </a:rPr>
              <a:t>dari</a:t>
            </a:r>
            <a:r>
              <a:rPr lang="en-US" sz="3600" dirty="0">
                <a:solidFill>
                  <a:schemeClr val="bg1"/>
                </a:solidFill>
              </a:rPr>
              <a:t> data </a:t>
            </a:r>
            <a:r>
              <a:rPr lang="en-US" sz="3600" dirty="0" err="1">
                <a:solidFill>
                  <a:schemeClr val="bg1"/>
                </a:solidFill>
              </a:rPr>
              <a:t>adalah</a:t>
            </a:r>
            <a:r>
              <a:rPr lang="en-US" sz="3600" dirty="0">
                <a:solidFill>
                  <a:schemeClr val="bg1"/>
                </a:solidFill>
              </a:rPr>
              <a:t> </a:t>
            </a:r>
            <a:r>
              <a:rPr lang="en-US" sz="3600" dirty="0" err="1">
                <a:solidFill>
                  <a:schemeClr val="bg1"/>
                </a:solidFill>
              </a:rPr>
              <a:t>sebesar</a:t>
            </a:r>
            <a:r>
              <a:rPr lang="en-US" sz="3600" dirty="0">
                <a:solidFill>
                  <a:schemeClr val="bg1"/>
                </a:solidFill>
              </a:rPr>
              <a:t> </a:t>
            </a:r>
            <a:r>
              <a:rPr lang="en-US" sz="3600" b="1" dirty="0">
                <a:solidFill>
                  <a:schemeClr val="bg1"/>
                </a:solidFill>
              </a:rPr>
              <a:t>2.923.843</a:t>
            </a:r>
            <a:endParaRPr lang="en-ID" sz="36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5847" y="3936468"/>
            <a:ext cx="9136306" cy="2175939"/>
          </a:xfrm>
          <a:prstGeom prst="rect">
            <a:avLst/>
          </a:prstGeom>
        </p:spPr>
        <p:txBody>
          <a:bodyPr lIns="0" tIns="0" rIns="0" bIns="0" rtlCol="0" anchor="t">
            <a:spAutoFit/>
          </a:bodyPr>
          <a:lstStyle/>
          <a:p>
            <a:pPr algn="ctr">
              <a:lnSpc>
                <a:spcPts val="17814"/>
              </a:lnSpc>
            </a:pPr>
            <a:r>
              <a:rPr lang="en-US" sz="12724">
                <a:solidFill>
                  <a:srgbClr val="000000"/>
                </a:solidFill>
                <a:latin typeface="TT Supermolot Condensed Bold"/>
              </a:rPr>
              <a:t>THANK YOU</a:t>
            </a:r>
          </a:p>
        </p:txBody>
      </p:sp>
      <p:grpSp>
        <p:nvGrpSpPr>
          <p:cNvPr id="6" name="Group 6"/>
          <p:cNvGrpSpPr/>
          <p:nvPr/>
        </p:nvGrpSpPr>
        <p:grpSpPr>
          <a:xfrm>
            <a:off x="7417845" y="-4162498"/>
            <a:ext cx="14277615" cy="5645236"/>
            <a:chOff x="0" y="0"/>
            <a:chExt cx="2055688" cy="812800"/>
          </a:xfrm>
        </p:grpSpPr>
        <p:sp>
          <p:nvSpPr>
            <p:cNvPr id="7" name="Freeform 7"/>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8" name="TextBox 8"/>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914122" y="-3124273"/>
            <a:ext cx="7361313" cy="5645236"/>
            <a:chOff x="0" y="0"/>
            <a:chExt cx="1059880" cy="812800"/>
          </a:xfrm>
        </p:grpSpPr>
        <p:sp>
          <p:nvSpPr>
            <p:cNvPr id="10" name="Freeform 10"/>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1" name="TextBox 11"/>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012627" y="7112660"/>
            <a:ext cx="7361313" cy="5645236"/>
            <a:chOff x="0" y="0"/>
            <a:chExt cx="1059880" cy="812800"/>
          </a:xfrm>
        </p:grpSpPr>
        <p:sp>
          <p:nvSpPr>
            <p:cNvPr id="13" name="Freeform 13"/>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4" name="TextBox 14"/>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413570" y="8319951"/>
            <a:ext cx="14277615" cy="5645236"/>
            <a:chOff x="0" y="0"/>
            <a:chExt cx="2055688" cy="812800"/>
          </a:xfrm>
        </p:grpSpPr>
        <p:sp>
          <p:nvSpPr>
            <p:cNvPr id="16" name="Freeform 16"/>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17" name="TextBox 17"/>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1545" y="8410656"/>
            <a:ext cx="5692067" cy="5645236"/>
            <a:chOff x="0" y="0"/>
            <a:chExt cx="819543" cy="812800"/>
          </a:xfrm>
        </p:grpSpPr>
        <p:sp>
          <p:nvSpPr>
            <p:cNvPr id="19" name="Freeform 19"/>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20" name="TextBox 20"/>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729115" y="-2182813"/>
            <a:ext cx="7937421" cy="5417290"/>
          </a:xfrm>
          <a:custGeom>
            <a:avLst/>
            <a:gdLst/>
            <a:ahLst/>
            <a:cxnLst/>
            <a:rect l="l" t="t" r="r" b="b"/>
            <a:pathLst>
              <a:path w="7937421" h="5417290">
                <a:moveTo>
                  <a:pt x="0" y="0"/>
                </a:moveTo>
                <a:lnTo>
                  <a:pt x="7937422" y="0"/>
                </a:lnTo>
                <a:lnTo>
                  <a:pt x="7937422" y="5417290"/>
                </a:lnTo>
                <a:lnTo>
                  <a:pt x="0" y="5417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flipH="1">
            <a:off x="13712153" y="6567511"/>
            <a:ext cx="8972694" cy="6123863"/>
          </a:xfrm>
          <a:custGeom>
            <a:avLst/>
            <a:gdLst/>
            <a:ahLst/>
            <a:cxnLst/>
            <a:rect l="l" t="t" r="r" b="b"/>
            <a:pathLst>
              <a:path w="8972694" h="6123863">
                <a:moveTo>
                  <a:pt x="8972694" y="0"/>
                </a:moveTo>
                <a:lnTo>
                  <a:pt x="0" y="0"/>
                </a:lnTo>
                <a:lnTo>
                  <a:pt x="0" y="6123863"/>
                </a:lnTo>
                <a:lnTo>
                  <a:pt x="8972694" y="6123863"/>
                </a:lnTo>
                <a:lnTo>
                  <a:pt x="897269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6" name="TextBox 6"/>
          <p:cNvSpPr txBox="1"/>
          <p:nvPr/>
        </p:nvSpPr>
        <p:spPr>
          <a:xfrm>
            <a:off x="1554750" y="895350"/>
            <a:ext cx="3387915"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01. Jenis Kasus</a:t>
            </a:r>
          </a:p>
        </p:txBody>
      </p:sp>
      <p:sp>
        <p:nvSpPr>
          <p:cNvPr id="8" name="TextBox 8"/>
          <p:cNvSpPr txBox="1"/>
          <p:nvPr/>
        </p:nvSpPr>
        <p:spPr>
          <a:xfrm>
            <a:off x="1512579" y="2963031"/>
            <a:ext cx="6280042"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02. Dataset yang digunakan</a:t>
            </a:r>
          </a:p>
        </p:txBody>
      </p:sp>
      <p:sp>
        <p:nvSpPr>
          <p:cNvPr id="9" name="TextBox 9"/>
          <p:cNvSpPr txBox="1"/>
          <p:nvPr/>
        </p:nvSpPr>
        <p:spPr>
          <a:xfrm>
            <a:off x="1512579" y="3705266"/>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03. Jumlah fitur</a:t>
            </a:r>
          </a:p>
        </p:txBody>
      </p:sp>
      <p:sp>
        <p:nvSpPr>
          <p:cNvPr id="10" name="TextBox 10"/>
          <p:cNvSpPr txBox="1"/>
          <p:nvPr/>
        </p:nvSpPr>
        <p:spPr>
          <a:xfrm>
            <a:off x="1512579" y="4386283"/>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04. Jumlah label</a:t>
            </a:r>
          </a:p>
        </p:txBody>
      </p:sp>
      <p:sp>
        <p:nvSpPr>
          <p:cNvPr id="11" name="TextBox 11"/>
          <p:cNvSpPr txBox="1"/>
          <p:nvPr/>
        </p:nvSpPr>
        <p:spPr>
          <a:xfrm>
            <a:off x="1512579" y="4999058"/>
            <a:ext cx="10364376" cy="1386854"/>
          </a:xfrm>
          <a:prstGeom prst="rect">
            <a:avLst/>
          </a:prstGeom>
        </p:spPr>
        <p:txBody>
          <a:bodyPr lIns="0" tIns="0" rIns="0" bIns="0" rtlCol="0" anchor="t">
            <a:spAutoFit/>
          </a:bodyPr>
          <a:lstStyle/>
          <a:p>
            <a:pPr>
              <a:lnSpc>
                <a:spcPts val="5570"/>
              </a:lnSpc>
            </a:pPr>
            <a:r>
              <a:rPr lang="en-US" sz="3978">
                <a:solidFill>
                  <a:srgbClr val="B6E4FD"/>
                </a:solidFill>
                <a:latin typeface="Roboto Condensed"/>
              </a:rPr>
              <a:t>05. Jenis Jaringan Saraf Tiruan yang digunakan</a:t>
            </a:r>
          </a:p>
          <a:p>
            <a:pPr>
              <a:lnSpc>
                <a:spcPts val="5570"/>
              </a:lnSpc>
            </a:pPr>
            <a:endParaRPr lang="en-US" sz="3978">
              <a:solidFill>
                <a:srgbClr val="B6E4FD"/>
              </a:solidFill>
              <a:latin typeface="Roboto Condensed"/>
            </a:endParaRP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Content</a:t>
            </a:r>
          </a:p>
        </p:txBody>
      </p:sp>
      <p:sp>
        <p:nvSpPr>
          <p:cNvPr id="13" name="TextBox 13"/>
          <p:cNvSpPr txBox="1"/>
          <p:nvPr/>
        </p:nvSpPr>
        <p:spPr>
          <a:xfrm>
            <a:off x="1512579" y="5659148"/>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06. Jenis Optimisasi</a:t>
            </a:r>
          </a:p>
        </p:txBody>
      </p:sp>
      <p:sp>
        <p:nvSpPr>
          <p:cNvPr id="14" name="TextBox 14"/>
          <p:cNvSpPr txBox="1"/>
          <p:nvPr/>
        </p:nvSpPr>
        <p:spPr>
          <a:xfrm>
            <a:off x="1512579" y="6328762"/>
            <a:ext cx="9328778"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07. Jenis Fungsi Aktivasi yang digunakan</a:t>
            </a:r>
          </a:p>
          <a:p>
            <a:pPr>
              <a:lnSpc>
                <a:spcPts val="5599"/>
              </a:lnSpc>
            </a:pPr>
            <a:endParaRPr lang="en-US" sz="3999">
              <a:solidFill>
                <a:srgbClr val="B6E4FD"/>
              </a:solidFill>
              <a:latin typeface="Roboto Condensed"/>
            </a:endParaRPr>
          </a:p>
        </p:txBody>
      </p:sp>
      <p:sp>
        <p:nvSpPr>
          <p:cNvPr id="15" name="TextBox 15"/>
          <p:cNvSpPr txBox="1"/>
          <p:nvPr/>
        </p:nvSpPr>
        <p:spPr>
          <a:xfrm>
            <a:off x="1554750" y="6976462"/>
            <a:ext cx="8771342" cy="1968868"/>
          </a:xfrm>
          <a:prstGeom prst="rect">
            <a:avLst/>
          </a:prstGeom>
        </p:spPr>
        <p:txBody>
          <a:bodyPr lIns="0" tIns="0" rIns="0" bIns="0" rtlCol="0" anchor="t">
            <a:spAutoFit/>
          </a:bodyPr>
          <a:lstStyle/>
          <a:p>
            <a:pPr>
              <a:lnSpc>
                <a:spcPts val="5265"/>
              </a:lnSpc>
            </a:pPr>
            <a:r>
              <a:rPr lang="en-US" sz="3760">
                <a:solidFill>
                  <a:srgbClr val="B6E4FD"/>
                </a:solidFill>
                <a:latin typeface="Roboto Condensed"/>
              </a:rPr>
              <a:t>08. Jumlah Hidden Layer</a:t>
            </a:r>
          </a:p>
          <a:p>
            <a:pPr>
              <a:lnSpc>
                <a:spcPts val="5265"/>
              </a:lnSpc>
            </a:pPr>
            <a:endParaRPr lang="en-US" sz="3760">
              <a:solidFill>
                <a:srgbClr val="B6E4FD"/>
              </a:solidFill>
              <a:latin typeface="Roboto Condensed"/>
            </a:endParaRPr>
          </a:p>
          <a:p>
            <a:pPr>
              <a:lnSpc>
                <a:spcPts val="5265"/>
              </a:lnSpc>
            </a:pPr>
            <a:endParaRPr lang="en-US" sz="3760">
              <a:solidFill>
                <a:srgbClr val="B6E4FD"/>
              </a:solidFill>
              <a:latin typeface="Roboto Condensed"/>
            </a:endParaRPr>
          </a:p>
        </p:txBody>
      </p:sp>
      <p:sp>
        <p:nvSpPr>
          <p:cNvPr id="16" name="TextBox 16"/>
          <p:cNvSpPr txBox="1"/>
          <p:nvPr/>
        </p:nvSpPr>
        <p:spPr>
          <a:xfrm>
            <a:off x="1512579" y="7621171"/>
            <a:ext cx="7210709"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09. Jumlah Total Hidden Node</a:t>
            </a:r>
          </a:p>
        </p:txBody>
      </p:sp>
      <p:sp>
        <p:nvSpPr>
          <p:cNvPr id="17" name="TextBox 17"/>
          <p:cNvSpPr txBox="1"/>
          <p:nvPr/>
        </p:nvSpPr>
        <p:spPr>
          <a:xfrm>
            <a:off x="1512579" y="8300621"/>
            <a:ext cx="7210709"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10. Jumlah Total Bobot (Weight)</a:t>
            </a:r>
          </a:p>
          <a:p>
            <a:pPr>
              <a:lnSpc>
                <a:spcPts val="5599"/>
              </a:lnSpc>
            </a:pPr>
            <a:endParaRPr lang="en-US" sz="3999">
              <a:solidFill>
                <a:srgbClr val="B6E4FD"/>
              </a:solidFill>
              <a:latin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1043" b="-47139"/>
            </a:stretch>
          </a:blipFill>
        </p:spPr>
      </p:sp>
      <p:grpSp>
        <p:nvGrpSpPr>
          <p:cNvPr id="3" name="Group 3"/>
          <p:cNvGrpSpPr/>
          <p:nvPr/>
        </p:nvGrpSpPr>
        <p:grpSpPr>
          <a:xfrm>
            <a:off x="10068507" y="0"/>
            <a:ext cx="8219493" cy="10287000"/>
            <a:chOff x="0" y="0"/>
            <a:chExt cx="10959324" cy="13716000"/>
          </a:xfrm>
        </p:grpSpPr>
        <p:pic>
          <p:nvPicPr>
            <p:cNvPr id="4" name="Picture 4"/>
            <p:cNvPicPr>
              <a:picLocks noChangeAspect="1"/>
            </p:cNvPicPr>
            <p:nvPr/>
          </p:nvPicPr>
          <p:blipFill>
            <a:blip r:embed="rId3"/>
            <a:srcRect l="25879" r="25879"/>
            <a:stretch>
              <a:fillRect/>
            </a:stretch>
          </p:blipFill>
          <p:spPr>
            <a:xfrm>
              <a:off x="0" y="0"/>
              <a:ext cx="10959324" cy="13716000"/>
            </a:xfrm>
            <a:prstGeom prst="rect">
              <a:avLst/>
            </a:prstGeom>
          </p:spPr>
        </p:pic>
      </p:grpSp>
      <p:sp>
        <p:nvSpPr>
          <p:cNvPr id="5" name="Freeform 5"/>
          <p:cNvSpPr/>
          <p:nvPr/>
        </p:nvSpPr>
        <p:spPr>
          <a:xfrm>
            <a:off x="7535195" y="910064"/>
            <a:ext cx="3239506" cy="477827"/>
          </a:xfrm>
          <a:custGeom>
            <a:avLst/>
            <a:gdLst/>
            <a:ahLst/>
            <a:cxnLst/>
            <a:rect l="l" t="t" r="r" b="b"/>
            <a:pathLst>
              <a:path w="3239506" h="477827">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03944" y="5012404"/>
            <a:ext cx="8551004" cy="2355700"/>
          </a:xfrm>
          <a:custGeom>
            <a:avLst/>
            <a:gdLst/>
            <a:ahLst/>
            <a:cxnLst/>
            <a:rect l="l" t="t" r="r" b="b"/>
            <a:pathLst>
              <a:path w="8551004" h="2355700">
                <a:moveTo>
                  <a:pt x="0" y="0"/>
                </a:moveTo>
                <a:lnTo>
                  <a:pt x="8551004" y="0"/>
                </a:lnTo>
                <a:lnTo>
                  <a:pt x="8551004" y="2355700"/>
                </a:lnTo>
                <a:lnTo>
                  <a:pt x="0" y="2355700"/>
                </a:lnTo>
                <a:lnTo>
                  <a:pt x="0" y="0"/>
                </a:lnTo>
                <a:close/>
              </a:path>
            </a:pathLst>
          </a:custGeom>
          <a:blipFill>
            <a:blip r:embed="rId6"/>
            <a:stretch>
              <a:fillRect/>
            </a:stretch>
          </a:blipFill>
        </p:spPr>
      </p:sp>
      <p:sp>
        <p:nvSpPr>
          <p:cNvPr id="7" name="TextBox 7"/>
          <p:cNvSpPr txBox="1"/>
          <p:nvPr/>
        </p:nvSpPr>
        <p:spPr>
          <a:xfrm>
            <a:off x="1028700" y="1499909"/>
            <a:ext cx="5272852"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Kasus</a:t>
            </a:r>
          </a:p>
        </p:txBody>
      </p:sp>
      <p:sp>
        <p:nvSpPr>
          <p:cNvPr id="8" name="TextBox 8"/>
          <p:cNvSpPr txBox="1"/>
          <p:nvPr/>
        </p:nvSpPr>
        <p:spPr>
          <a:xfrm>
            <a:off x="1028700" y="2618156"/>
            <a:ext cx="7272080" cy="19668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Disini saya memilih jenis kasus untuk menentukan jenis kanker yang diderita yang mana penentuan tersebut diambil berdasarkan hasil riset yang sudah ada dalam dataset yang saya gunakan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0277" b="-47904"/>
            </a:stretch>
          </a:blipFill>
        </p:spPr>
      </p:sp>
      <p:grpSp>
        <p:nvGrpSpPr>
          <p:cNvPr id="3" name="Group 3"/>
          <p:cNvGrpSpPr/>
          <p:nvPr/>
        </p:nvGrpSpPr>
        <p:grpSpPr>
          <a:xfrm>
            <a:off x="1605265" y="2066747"/>
            <a:ext cx="11968240" cy="1049822"/>
            <a:chOff x="0" y="0"/>
            <a:chExt cx="3152129" cy="276496"/>
          </a:xfrm>
        </p:grpSpPr>
        <p:sp>
          <p:nvSpPr>
            <p:cNvPr id="4" name="Freeform 4"/>
            <p:cNvSpPr/>
            <p:nvPr/>
          </p:nvSpPr>
          <p:spPr>
            <a:xfrm>
              <a:off x="0" y="0"/>
              <a:ext cx="3152129" cy="276496"/>
            </a:xfrm>
            <a:custGeom>
              <a:avLst/>
              <a:gdLst/>
              <a:ahLst/>
              <a:cxnLst/>
              <a:rect l="l" t="t" r="r" b="b"/>
              <a:pathLst>
                <a:path w="3152129" h="276496">
                  <a:moveTo>
                    <a:pt x="0" y="0"/>
                  </a:moveTo>
                  <a:lnTo>
                    <a:pt x="3152129" y="0"/>
                  </a:lnTo>
                  <a:lnTo>
                    <a:pt x="3152129" y="276496"/>
                  </a:lnTo>
                  <a:lnTo>
                    <a:pt x="0" y="276496"/>
                  </a:lnTo>
                  <a:close/>
                </a:path>
              </a:pathLst>
            </a:custGeom>
            <a:solidFill>
              <a:srgbClr val="004AAD"/>
            </a:solidFill>
          </p:spPr>
        </p:sp>
        <p:sp>
          <p:nvSpPr>
            <p:cNvPr id="5" name="TextBox 5"/>
            <p:cNvSpPr txBox="1"/>
            <p:nvPr/>
          </p:nvSpPr>
          <p:spPr>
            <a:xfrm>
              <a:off x="0" y="-38100"/>
              <a:ext cx="3152129" cy="31459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48534" y="0"/>
            <a:ext cx="6939466" cy="10287000"/>
            <a:chOff x="0" y="0"/>
            <a:chExt cx="9252621" cy="13716000"/>
          </a:xfrm>
        </p:grpSpPr>
        <p:pic>
          <p:nvPicPr>
            <p:cNvPr id="7" name="Picture 7"/>
            <p:cNvPicPr>
              <a:picLocks noChangeAspect="1"/>
            </p:cNvPicPr>
            <p:nvPr/>
          </p:nvPicPr>
          <p:blipFill>
            <a:blip r:embed="rId3"/>
            <a:srcRect l="27527" r="27527"/>
            <a:stretch>
              <a:fillRect/>
            </a:stretch>
          </p:blipFill>
          <p:spPr>
            <a:xfrm>
              <a:off x="0" y="0"/>
              <a:ext cx="9252621" cy="13716000"/>
            </a:xfrm>
            <a:prstGeom prst="rect">
              <a:avLst/>
            </a:prstGeom>
          </p:spPr>
        </p:pic>
      </p:grpSp>
      <p:sp>
        <p:nvSpPr>
          <p:cNvPr id="8" name="Freeform 8"/>
          <p:cNvSpPr/>
          <p:nvPr/>
        </p:nvSpPr>
        <p:spPr>
          <a:xfrm>
            <a:off x="2138003" y="2303768"/>
            <a:ext cx="738813" cy="749718"/>
          </a:xfrm>
          <a:custGeom>
            <a:avLst/>
            <a:gdLst/>
            <a:ahLst/>
            <a:cxnLst/>
            <a:rect l="l" t="t" r="r" b="b"/>
            <a:pathLst>
              <a:path w="738813" h="749718">
                <a:moveTo>
                  <a:pt x="0" y="0"/>
                </a:moveTo>
                <a:lnTo>
                  <a:pt x="738814" y="0"/>
                </a:lnTo>
                <a:lnTo>
                  <a:pt x="738814" y="749719"/>
                </a:lnTo>
                <a:lnTo>
                  <a:pt x="0" y="749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933450"/>
            <a:ext cx="5319683"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Dataset</a:t>
            </a:r>
          </a:p>
        </p:txBody>
      </p:sp>
      <p:sp>
        <p:nvSpPr>
          <p:cNvPr id="10" name="TextBox 10"/>
          <p:cNvSpPr txBox="1"/>
          <p:nvPr/>
        </p:nvSpPr>
        <p:spPr>
          <a:xfrm>
            <a:off x="1028700" y="3440419"/>
            <a:ext cx="9888512" cy="34527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Untuk klasifikasi dokumen teks biomedis, abstrak dan full paper (yang panjangnya kurang dari atau sama dengan 6 halaman) tersedia dan dapat digunakan. Dataset ini difokuskan pada research paper panjang yang ukuran halamannya lebih dari 6 halaman. Dataset mencakup dokumen kanker yang akan diklasifikasikan ke dalam 3 kategori seperti 'Kanker_Tiroid', 'Kanker_Usus_Besar', 'Kanker_Paru'.</a:t>
            </a:r>
          </a:p>
          <a:p>
            <a:pPr algn="just">
              <a:lnSpc>
                <a:spcPts val="3939"/>
              </a:lnSpc>
              <a:spcBef>
                <a:spcPct val="0"/>
              </a:spcBef>
            </a:pPr>
            <a:r>
              <a:rPr lang="en-US" sz="2813">
                <a:solidFill>
                  <a:srgbClr val="FFFFFF"/>
                </a:solidFill>
                <a:latin typeface="TT Supermolot Neue Condensed"/>
              </a:rPr>
              <a:t>Total publikasi = 7569. </a:t>
            </a:r>
          </a:p>
        </p:txBody>
      </p:sp>
      <p:sp>
        <p:nvSpPr>
          <p:cNvPr id="11" name="TextBox 11"/>
          <p:cNvSpPr txBox="1"/>
          <p:nvPr/>
        </p:nvSpPr>
        <p:spPr>
          <a:xfrm>
            <a:off x="2937882" y="2256143"/>
            <a:ext cx="7979330" cy="860425"/>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TT Supermolot Neue Condensed Bold"/>
              </a:rPr>
              <a:t>https://www.kaggle.com/datasets/falgunipatel19/biomedical-text-publication-classification/data</a:t>
            </a:r>
          </a:p>
        </p:txBody>
      </p:sp>
      <p:sp>
        <p:nvSpPr>
          <p:cNvPr id="12" name="Freeform 12"/>
          <p:cNvSpPr/>
          <p:nvPr/>
        </p:nvSpPr>
        <p:spPr>
          <a:xfrm>
            <a:off x="-701406" y="92583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589566" y="963434"/>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28396" b="-29785"/>
            </a:stretch>
          </a:blipFill>
        </p:spPr>
      </p:sp>
      <p:sp>
        <p:nvSpPr>
          <p:cNvPr id="3" name="AutoShape 3"/>
          <p:cNvSpPr/>
          <p:nvPr/>
        </p:nvSpPr>
        <p:spPr>
          <a:xfrm>
            <a:off x="3945280" y="9517237"/>
            <a:ext cx="8950951" cy="0"/>
          </a:xfrm>
          <a:prstGeom prst="line">
            <a:avLst/>
          </a:prstGeom>
          <a:ln w="28575" cap="flat">
            <a:solidFill>
              <a:srgbClr val="FFFFFF"/>
            </a:solidFill>
            <a:prstDash val="solid"/>
            <a:headEnd type="none" w="sm" len="sm"/>
            <a:tailEnd type="none" w="sm" len="sm"/>
          </a:ln>
        </p:spPr>
      </p:sp>
      <p:grpSp>
        <p:nvGrpSpPr>
          <p:cNvPr id="4" name="Group 4"/>
          <p:cNvGrpSpPr/>
          <p:nvPr/>
        </p:nvGrpSpPr>
        <p:grpSpPr>
          <a:xfrm>
            <a:off x="11348534" y="0"/>
            <a:ext cx="6939466" cy="10287000"/>
            <a:chOff x="0" y="0"/>
            <a:chExt cx="9252621" cy="13716000"/>
          </a:xfrm>
        </p:grpSpPr>
        <p:pic>
          <p:nvPicPr>
            <p:cNvPr id="5" name="Picture 5"/>
            <p:cNvPicPr>
              <a:picLocks noChangeAspect="1"/>
            </p:cNvPicPr>
            <p:nvPr/>
          </p:nvPicPr>
          <p:blipFill>
            <a:blip r:embed="rId3"/>
            <a:srcRect l="25022" r="37116"/>
            <a:stretch>
              <a:fillRect/>
            </a:stretch>
          </p:blipFill>
          <p:spPr>
            <a:xfrm>
              <a:off x="0" y="0"/>
              <a:ext cx="9252621" cy="13716000"/>
            </a:xfrm>
            <a:prstGeom prst="rect">
              <a:avLst/>
            </a:prstGeom>
          </p:spPr>
        </p:pic>
      </p:grpSp>
      <p:sp>
        <p:nvSpPr>
          <p:cNvPr id="6" name="TextBox 6"/>
          <p:cNvSpPr txBox="1"/>
          <p:nvPr/>
        </p:nvSpPr>
        <p:spPr>
          <a:xfrm>
            <a:off x="1028700"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Fitur dan Label</a:t>
            </a:r>
          </a:p>
        </p:txBody>
      </p:sp>
      <p:sp>
        <p:nvSpPr>
          <p:cNvPr id="7" name="TextBox 7"/>
          <p:cNvSpPr txBox="1"/>
          <p:nvPr/>
        </p:nvSpPr>
        <p:spPr>
          <a:xfrm>
            <a:off x="1028700" y="2157260"/>
            <a:ext cx="7178419" cy="5970737"/>
          </a:xfrm>
          <a:prstGeom prst="rect">
            <a:avLst/>
          </a:prstGeom>
        </p:spPr>
        <p:txBody>
          <a:bodyPr lIns="0" tIns="0" rIns="0" bIns="0" rtlCol="0" anchor="t">
            <a:spAutoFit/>
          </a:bodyPr>
          <a:lstStyle/>
          <a:p>
            <a:pPr algn="just">
              <a:lnSpc>
                <a:spcPts val="3939"/>
              </a:lnSpc>
            </a:pPr>
            <a:r>
              <a:rPr lang="en-US" sz="2813" dirty="0" err="1">
                <a:solidFill>
                  <a:srgbClr val="FFFFFF"/>
                </a:solidFill>
                <a:latin typeface="TT Supermolot Neue Condensed"/>
              </a:rPr>
              <a:t>Jumlah</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dataset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setiap</a:t>
            </a:r>
            <a:r>
              <a:rPr lang="en-US" sz="2813" dirty="0">
                <a:solidFill>
                  <a:srgbClr val="FFFFFF"/>
                </a:solidFill>
                <a:latin typeface="TT Supermolot Neue Condensed"/>
              </a:rPr>
              <a:t> input yang </a:t>
            </a:r>
            <a:r>
              <a:rPr lang="en-US" sz="2813" dirty="0" err="1">
                <a:solidFill>
                  <a:srgbClr val="FFFFFF"/>
                </a:solidFill>
                <a:latin typeface="TT Supermolot Neue Condensed"/>
              </a:rPr>
              <a:t>diterima</a:t>
            </a:r>
            <a:r>
              <a:rPr lang="en-US" sz="2813" dirty="0">
                <a:solidFill>
                  <a:srgbClr val="FFFFFF"/>
                </a:solidFill>
                <a:latin typeface="TT Supermolot Neue Condensed"/>
              </a:rPr>
              <a:t> </a:t>
            </a:r>
            <a:r>
              <a:rPr lang="en-US" sz="2813" dirty="0" err="1">
                <a:solidFill>
                  <a:srgbClr val="FFFFFF"/>
                </a:solidFill>
                <a:latin typeface="TT Supermolot Neue Condensed"/>
              </a:rPr>
              <a:t>adalah</a:t>
            </a:r>
            <a:r>
              <a:rPr lang="en-US" sz="2813" dirty="0">
                <a:solidFill>
                  <a:srgbClr val="FFFFFF"/>
                </a:solidFill>
                <a:latin typeface="TT Supermolot Neue Condensed"/>
              </a:rPr>
              <a:t> 250 </a:t>
            </a:r>
            <a:r>
              <a:rPr lang="en-US" sz="2813" dirty="0" err="1">
                <a:solidFill>
                  <a:srgbClr val="FFFFFF"/>
                </a:solidFill>
                <a:latin typeface="TT Supermolot Neue Condensed"/>
              </a:rPr>
              <a:t>dengan</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input </a:t>
            </a:r>
            <a:r>
              <a:rPr lang="en-US" sz="2813" dirty="0" err="1">
                <a:solidFill>
                  <a:srgbClr val="FFFFFF"/>
                </a:solidFill>
                <a:latin typeface="TT Supermolot Neue Condensed"/>
              </a:rPr>
              <a:t>kosa</a:t>
            </a:r>
            <a:r>
              <a:rPr lang="en-US" sz="2813" dirty="0">
                <a:solidFill>
                  <a:srgbClr val="FFFFFF"/>
                </a:solidFill>
                <a:latin typeface="TT Supermolot Neue Condensed"/>
              </a:rPr>
              <a:t> kata </a:t>
            </a:r>
            <a:r>
              <a:rPr lang="en-US" sz="2813" dirty="0" err="1">
                <a:solidFill>
                  <a:srgbClr val="FFFFFF"/>
                </a:solidFill>
                <a:latin typeface="TT Supermolot Neue Condensed"/>
              </a:rPr>
              <a:t>sebesar</a:t>
            </a:r>
            <a:r>
              <a:rPr lang="en-US" sz="2813" dirty="0">
                <a:solidFill>
                  <a:srgbClr val="FFFFFF"/>
                </a:solidFill>
                <a:latin typeface="TT Supermolot Neue Condensed"/>
              </a:rPr>
              <a:t> 20.000. </a:t>
            </a:r>
          </a:p>
          <a:p>
            <a:pPr algn="just">
              <a:lnSpc>
                <a:spcPts val="3939"/>
              </a:lnSpc>
            </a:pPr>
            <a:r>
              <a:rPr lang="en-US" sz="2813" dirty="0" err="1">
                <a:solidFill>
                  <a:srgbClr val="FFFFFF"/>
                </a:solidFill>
                <a:latin typeface="TT Supermolot Neue Condensed"/>
              </a:rPr>
              <a:t>Untuk</a:t>
            </a:r>
            <a:r>
              <a:rPr lang="en-US" sz="2813" dirty="0">
                <a:solidFill>
                  <a:srgbClr val="FFFFFF"/>
                </a:solidFill>
                <a:latin typeface="TT Supermolot Neue Condensed"/>
              </a:rPr>
              <a:t> label yang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merupakan</a:t>
            </a:r>
            <a:r>
              <a:rPr lang="en-US" sz="2813" dirty="0">
                <a:solidFill>
                  <a:srgbClr val="FFFFFF"/>
                </a:solidFill>
                <a:latin typeface="TT Supermolot Neue Condensed"/>
              </a:rPr>
              <a:t> </a:t>
            </a:r>
            <a:r>
              <a:rPr lang="en-US" sz="2813" dirty="0" err="1">
                <a:solidFill>
                  <a:srgbClr val="FFFFFF"/>
                </a:solidFill>
                <a:latin typeface="TT Supermolot Neue Condensed"/>
              </a:rPr>
              <a:t>jenis</a:t>
            </a:r>
            <a:r>
              <a:rPr lang="en-US" sz="2813" dirty="0">
                <a:solidFill>
                  <a:srgbClr val="FFFFFF"/>
                </a:solidFill>
                <a:latin typeface="TT Supermolot Neue Condensed"/>
              </a:rPr>
              <a:t> </a:t>
            </a:r>
            <a:r>
              <a:rPr lang="en-US" sz="2813" dirty="0" err="1">
                <a:solidFill>
                  <a:srgbClr val="FFFFFF"/>
                </a:solidFill>
                <a:latin typeface="TT Supermolot Neue Condensed"/>
              </a:rPr>
              <a:t>kanker</a:t>
            </a:r>
            <a:r>
              <a:rPr lang="en-US" sz="2813" dirty="0">
                <a:solidFill>
                  <a:srgbClr val="FFFFFF"/>
                </a:solidFill>
                <a:latin typeface="TT Supermolot Neue Condensed"/>
              </a:rPr>
              <a:t>, </a:t>
            </a:r>
            <a:r>
              <a:rPr lang="en-US" sz="2813" dirty="0" err="1">
                <a:solidFill>
                  <a:srgbClr val="FFFFFF"/>
                </a:solidFill>
                <a:latin typeface="TT Supermolot Neue Condensed"/>
              </a:rPr>
              <a:t>berarti</a:t>
            </a:r>
            <a:r>
              <a:rPr lang="en-US" sz="2813" dirty="0">
                <a:solidFill>
                  <a:srgbClr val="FFFFFF"/>
                </a:solidFill>
                <a:latin typeface="TT Supermolot Neue Condensed"/>
              </a:rPr>
              <a:t> </a:t>
            </a:r>
            <a:r>
              <a:rPr lang="en-US" sz="2813" dirty="0" err="1">
                <a:solidFill>
                  <a:srgbClr val="FFFFFF"/>
                </a:solidFill>
                <a:latin typeface="TT Supermolot Neue Condensed"/>
              </a:rPr>
              <a:t>disini</a:t>
            </a:r>
            <a:r>
              <a:rPr lang="en-US" sz="2813" dirty="0">
                <a:solidFill>
                  <a:srgbClr val="FFFFFF"/>
                </a:solidFill>
                <a:latin typeface="TT Supermolot Neue Condensed"/>
              </a:rPr>
              <a:t> </a:t>
            </a:r>
            <a:r>
              <a:rPr lang="en-US" sz="2813" dirty="0" err="1">
                <a:solidFill>
                  <a:srgbClr val="FFFFFF"/>
                </a:solidFill>
                <a:latin typeface="TT Supermolot Neue Condensed"/>
              </a:rPr>
              <a:t>ada</a:t>
            </a:r>
            <a:r>
              <a:rPr lang="en-US" sz="2813" dirty="0">
                <a:solidFill>
                  <a:srgbClr val="FFFFFF"/>
                </a:solidFill>
                <a:latin typeface="TT Supermolot Neue Condensed"/>
              </a:rPr>
              <a:t> 3 label yang </a:t>
            </a:r>
            <a:r>
              <a:rPr lang="en-US" sz="2813" dirty="0" err="1">
                <a:solidFill>
                  <a:srgbClr val="FFFFFF"/>
                </a:solidFill>
                <a:latin typeface="TT Supermolot Neue Condensed"/>
              </a:rPr>
              <a:t>dipakai</a:t>
            </a:r>
            <a:r>
              <a:rPr lang="en-US" sz="2813" dirty="0">
                <a:solidFill>
                  <a:srgbClr val="FFFFFF"/>
                </a:solidFill>
                <a:latin typeface="TT Supermolot Neue Condensed"/>
              </a:rPr>
              <a:t>,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Tyroid</a:t>
            </a:r>
            <a:r>
              <a:rPr lang="en-US" sz="2813" dirty="0">
                <a:solidFill>
                  <a:srgbClr val="FFFFFF"/>
                </a:solidFill>
                <a:latin typeface="TT Supermolot Neue Condensed"/>
              </a:rPr>
              <a:t> cancer, Lung cancer, dan Colon cancer</a:t>
            </a:r>
          </a:p>
          <a:p>
            <a:pPr algn="just">
              <a:lnSpc>
                <a:spcPts val="3939"/>
              </a:lnSpc>
            </a:pPr>
            <a:endParaRPr lang="en-US" sz="2813" dirty="0">
              <a:solidFill>
                <a:srgbClr val="FFFFFF"/>
              </a:solidFill>
              <a:latin typeface="TT Supermolot Neue Condensed"/>
            </a:endParaRPr>
          </a:p>
          <a:p>
            <a:pPr algn="just">
              <a:lnSpc>
                <a:spcPts val="3939"/>
              </a:lnSpc>
            </a:pPr>
            <a:r>
              <a:rPr lang="en-US" sz="2813" dirty="0">
                <a:solidFill>
                  <a:srgbClr val="FFFFFF"/>
                </a:solidFill>
                <a:latin typeface="TT Supermolot Neue Condensed"/>
              </a:rPr>
              <a:t>Hyperparameter:</a:t>
            </a:r>
          </a:p>
          <a:p>
            <a:pPr algn="just">
              <a:lnSpc>
                <a:spcPts val="3939"/>
              </a:lnSpc>
            </a:pPr>
            <a:r>
              <a:rPr lang="en-US" sz="2813" dirty="0" err="1">
                <a:solidFill>
                  <a:srgbClr val="FFFFFF"/>
                </a:solidFill>
                <a:latin typeface="TT Supermolot Neue Condensed"/>
              </a:rPr>
              <a:t>input_dim</a:t>
            </a:r>
            <a:r>
              <a:rPr lang="en-US" sz="2813" dirty="0">
                <a:solidFill>
                  <a:srgbClr val="FFFFFF"/>
                </a:solidFill>
                <a:latin typeface="TT Supermolot Neue Condensed"/>
              </a:rPr>
              <a:t> = 20.000 dan </a:t>
            </a:r>
            <a:r>
              <a:rPr lang="en-US" sz="2813" dirty="0" err="1">
                <a:solidFill>
                  <a:srgbClr val="FFFFFF"/>
                </a:solidFill>
                <a:latin typeface="TT Supermolot Neue Condensed"/>
              </a:rPr>
              <a:t>input_length</a:t>
            </a:r>
            <a:r>
              <a:rPr lang="en-US" sz="2813" dirty="0">
                <a:solidFill>
                  <a:srgbClr val="FFFFFF"/>
                </a:solidFill>
                <a:latin typeface="TT Supermolot Neue Condensed"/>
              </a:rPr>
              <a:t>=250</a:t>
            </a:r>
          </a:p>
          <a:p>
            <a:pPr algn="just">
              <a:lnSpc>
                <a:spcPts val="3939"/>
              </a:lnSpc>
            </a:pPr>
            <a:endParaRPr lang="en-US" sz="2813" dirty="0">
              <a:solidFill>
                <a:srgbClr val="FFFFFF"/>
              </a:solidFill>
              <a:latin typeface="TT Supermolot Neue Condensed"/>
            </a:endParaRPr>
          </a:p>
          <a:p>
            <a:pPr algn="just">
              <a:lnSpc>
                <a:spcPts val="3939"/>
              </a:lnSpc>
              <a:spcBef>
                <a:spcPct val="0"/>
              </a:spcBef>
            </a:pPr>
            <a:r>
              <a:rPr lang="en-US" sz="2813" dirty="0" err="1">
                <a:solidFill>
                  <a:srgbClr val="FFFFFF"/>
                </a:solidFill>
                <a:latin typeface="TT Supermolot Neue Condensed"/>
              </a:rPr>
              <a:t>input_dim</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a:t>
            </a:r>
            <a:r>
              <a:rPr lang="en-US" sz="2813" dirty="0" err="1">
                <a:solidFill>
                  <a:srgbClr val="FFFFFF"/>
                </a:solidFill>
                <a:latin typeface="TT Supermolot Neue Condensed"/>
              </a:rPr>
              <a:t>kosakata</a:t>
            </a:r>
            <a:r>
              <a:rPr lang="en-US" sz="2813" dirty="0">
                <a:solidFill>
                  <a:srgbClr val="FFFFFF"/>
                </a:solidFill>
                <a:latin typeface="TT Supermolot Neue Condensed"/>
              </a:rPr>
              <a:t> dan </a:t>
            </a:r>
            <a:r>
              <a:rPr lang="en-US" sz="2813" dirty="0" err="1">
                <a:solidFill>
                  <a:srgbClr val="FFFFFF"/>
                </a:solidFill>
                <a:latin typeface="TT Supermolot Neue Condensed"/>
              </a:rPr>
              <a:t>input_lenght</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panjang</a:t>
            </a:r>
            <a:r>
              <a:rPr lang="en-US" sz="2813" dirty="0">
                <a:solidFill>
                  <a:srgbClr val="FFFFFF"/>
                </a:solidFill>
                <a:latin typeface="TT Supermolot Neue Condensed"/>
              </a:rPr>
              <a:t> </a:t>
            </a:r>
            <a:r>
              <a:rPr lang="en-US" sz="2813" dirty="0" err="1">
                <a:solidFill>
                  <a:srgbClr val="FFFFFF"/>
                </a:solidFill>
                <a:latin typeface="TT Supermolot Neue Condensed"/>
              </a:rPr>
              <a:t>urutan</a:t>
            </a:r>
            <a:r>
              <a:rPr lang="en-US" sz="2813" dirty="0">
                <a:solidFill>
                  <a:srgbClr val="FFFFFF"/>
                </a:solidFill>
                <a:latin typeface="TT Supermolot Neue Condensed"/>
              </a:rPr>
              <a:t> input</a:t>
            </a:r>
          </a:p>
        </p:txBody>
      </p:sp>
      <p:sp>
        <p:nvSpPr>
          <p:cNvPr id="8" name="Freeform 8"/>
          <p:cNvSpPr/>
          <p:nvPr/>
        </p:nvSpPr>
        <p:spPr>
          <a:xfrm>
            <a:off x="1289986" y="9461132"/>
            <a:ext cx="2655293" cy="391656"/>
          </a:xfrm>
          <a:custGeom>
            <a:avLst/>
            <a:gdLst/>
            <a:ahLst/>
            <a:cxnLst/>
            <a:rect l="l" t="t" r="r" b="b"/>
            <a:pathLst>
              <a:path w="2655293" h="391656">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144000" y="811350"/>
            <a:ext cx="2947118" cy="434700"/>
          </a:xfrm>
          <a:custGeom>
            <a:avLst/>
            <a:gdLst/>
            <a:ahLst/>
            <a:cxnLst/>
            <a:rect l="l" t="t" r="r" b="b"/>
            <a:pathLst>
              <a:path w="2947118" h="434700">
                <a:moveTo>
                  <a:pt x="0" y="0"/>
                </a:moveTo>
                <a:lnTo>
                  <a:pt x="2947118" y="0"/>
                </a:lnTo>
                <a:lnTo>
                  <a:pt x="2947118" y="434700"/>
                </a:lnTo>
                <a:lnTo>
                  <a:pt x="0" y="43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grpSp>
        <p:nvGrpSpPr>
          <p:cNvPr id="3" name="Group 3"/>
          <p:cNvGrpSpPr>
            <a:grpSpLocks noChangeAspect="1"/>
          </p:cNvGrpSpPr>
          <p:nvPr/>
        </p:nvGrpSpPr>
        <p:grpSpPr>
          <a:xfrm>
            <a:off x="8379568" y="-3816829"/>
            <a:ext cx="12968247" cy="16987860"/>
            <a:chOff x="0" y="0"/>
            <a:chExt cx="4846320" cy="6348476"/>
          </a:xfrm>
        </p:grpSpPr>
        <p:sp>
          <p:nvSpPr>
            <p:cNvPr id="4" name="Freeform 4"/>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3"/>
              <a:stretch>
                <a:fillRect l="-48354" r="-48354"/>
              </a:stretch>
            </a:blipFill>
          </p:spPr>
        </p:sp>
        <p:sp>
          <p:nvSpPr>
            <p:cNvPr id="5" name="Freeform 5"/>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sp>
        <p:nvSpPr>
          <p:cNvPr id="6" name="TextBox 6"/>
          <p:cNvSpPr txBox="1"/>
          <p:nvPr/>
        </p:nvSpPr>
        <p:spPr>
          <a:xfrm>
            <a:off x="340430" y="79355"/>
            <a:ext cx="629720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Jaringan Saraf Tiruan</a:t>
            </a:r>
          </a:p>
        </p:txBody>
      </p:sp>
      <p:sp>
        <p:nvSpPr>
          <p:cNvPr id="7" name="TextBox 7"/>
          <p:cNvSpPr txBox="1"/>
          <p:nvPr/>
        </p:nvSpPr>
        <p:spPr>
          <a:xfrm>
            <a:off x="340430" y="971550"/>
            <a:ext cx="7811582" cy="39480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Model ini merupakan kombinasi dari Convolutional Neural Networks (CNN) dan Bidirectional Long Term Memory (BLSTM). Model Sekuensial dalam Keras digunakan untuk pemodelan lapis demi lapis, dimulai dengan lapisan Embedding yang mengubah input bilangan bulat menjadi vektor padat untuk pemrosesan teks. Lapisan CNN, Conv1D dan MaxPooling1D, digunakan untuk ekstraksi fitur lokal dan pengurangan dimensi. </a:t>
            </a:r>
          </a:p>
        </p:txBody>
      </p:sp>
      <p:sp>
        <p:nvSpPr>
          <p:cNvPr id="8" name="TextBox 8"/>
          <p:cNvSpPr txBox="1"/>
          <p:nvPr/>
        </p:nvSpPr>
        <p:spPr>
          <a:xfrm>
            <a:off x="340430" y="5684015"/>
            <a:ext cx="10141080"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Lapisan LSTM dua arah memungkinkan jaringan untuk mendapatkan konteks dari kedua arah dalam data, yang berguna dalam pemrosesan bahasa alami. BatchNormalization digunakan untuk menormalkan aktivasi lapisan, dan Dropout diterapkan untuk mencegah overfitting. Lapisan padat digunakan untuk mengubah fitur yang diekstraksi menjadi output yang diinginkan.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id="3" name="Freeform 3"/>
          <p:cNvSpPr/>
          <p:nvPr/>
        </p:nvSpPr>
        <p:spPr>
          <a:xfrm>
            <a:off x="8295769" y="3962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46128" y="1028700"/>
            <a:ext cx="3940819" cy="581271"/>
          </a:xfrm>
          <a:custGeom>
            <a:avLst/>
            <a:gdLst/>
            <a:ahLst/>
            <a:cxnLst/>
            <a:rect l="l" t="t" r="r" b="b"/>
            <a:pathLst>
              <a:path w="3940819" h="581271">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319335"/>
            <a:ext cx="10259958" cy="3063877"/>
          </a:xfrm>
          <a:custGeom>
            <a:avLst/>
            <a:gdLst/>
            <a:ahLst/>
            <a:cxnLst/>
            <a:rect l="l" t="t" r="r" b="b"/>
            <a:pathLst>
              <a:path w="10259958" h="3063877">
                <a:moveTo>
                  <a:pt x="0" y="0"/>
                </a:moveTo>
                <a:lnTo>
                  <a:pt x="10259958" y="0"/>
                </a:lnTo>
                <a:lnTo>
                  <a:pt x="10259958" y="3063878"/>
                </a:lnTo>
                <a:lnTo>
                  <a:pt x="0" y="3063878"/>
                </a:lnTo>
                <a:lnTo>
                  <a:pt x="0" y="0"/>
                </a:lnTo>
                <a:close/>
              </a:path>
            </a:pathLst>
          </a:custGeom>
          <a:blipFill>
            <a:blip r:embed="rId5"/>
            <a:stretch>
              <a:fillRect/>
            </a:stretch>
          </a:blipFill>
        </p:spPr>
      </p:sp>
      <p:sp>
        <p:nvSpPr>
          <p:cNvPr id="6" name="TextBox 6"/>
          <p:cNvSpPr txBox="1"/>
          <p:nvPr/>
        </p:nvSpPr>
        <p:spPr>
          <a:xfrm>
            <a:off x="1028700" y="300950"/>
            <a:ext cx="3867944"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Optimisasi</a:t>
            </a:r>
          </a:p>
        </p:txBody>
      </p:sp>
      <p:sp>
        <p:nvSpPr>
          <p:cNvPr id="7" name="TextBox 7"/>
          <p:cNvSpPr txBox="1"/>
          <p:nvPr/>
        </p:nvSpPr>
        <p:spPr>
          <a:xfrm>
            <a:off x="647422" y="4859463"/>
            <a:ext cx="16993156" cy="49386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Jenis optimisasi yang digunakan merupaan Adam. Dimana Adam ini sendiri merupakan algoritma kombinasi dari dua teknik yang umum digunakan dalam optimisasi, yaitu Momentum dan RMSprop.</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just">
              <a:lnSpc>
                <a:spcPts val="3939"/>
              </a:lnSpc>
            </a:pPr>
            <a:endParaRPr lang="en-US" sz="2813">
              <a:solidFill>
                <a:srgbClr val="FFFFFF"/>
              </a:solidFill>
              <a:latin typeface="TT Supermolot Neue Condensed"/>
            </a:endParaRPr>
          </a:p>
          <a:p>
            <a:pPr algn="just">
              <a:lnSpc>
                <a:spcPts val="3939"/>
              </a:lnSpc>
              <a:spcBef>
                <a:spcPct val="0"/>
              </a:spcBef>
            </a:pPr>
            <a:r>
              <a:rPr lang="en-US" sz="2813">
                <a:solidFill>
                  <a:srgbClr val="FFFFFF"/>
                </a:solidFill>
                <a:latin typeface="TT Supermolot Neue Condensed"/>
              </a:rPr>
              <a:t>Kelebihan dari Adam adalah bahwa ia bekerja dengan baik dalam berbagai macam masalah pelatihan model dan seringkali dapat menghasilkan konvergensi yang lebih cepat daripada algoritma gradient descent tradisional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3549" t="-30693" b="-27488"/>
            </a:stretch>
          </a:blipFill>
        </p:spPr>
      </p:sp>
      <p:sp>
        <p:nvSpPr>
          <p:cNvPr id="3" name="Freeform 3"/>
          <p:cNvSpPr/>
          <p:nvPr/>
        </p:nvSpPr>
        <p:spPr>
          <a:xfrm>
            <a:off x="4327380" y="1253153"/>
            <a:ext cx="7000212" cy="4541660"/>
          </a:xfrm>
          <a:custGeom>
            <a:avLst/>
            <a:gdLst/>
            <a:ahLst/>
            <a:cxnLst/>
            <a:rect l="l" t="t" r="r" b="b"/>
            <a:pathLst>
              <a:path w="7000212" h="4541660">
                <a:moveTo>
                  <a:pt x="0" y="0"/>
                </a:moveTo>
                <a:lnTo>
                  <a:pt x="7000211" y="0"/>
                </a:lnTo>
                <a:lnTo>
                  <a:pt x="7000211" y="4541660"/>
                </a:lnTo>
                <a:lnTo>
                  <a:pt x="0" y="4541660"/>
                </a:lnTo>
                <a:lnTo>
                  <a:pt x="0" y="0"/>
                </a:lnTo>
                <a:close/>
              </a:path>
            </a:pathLst>
          </a:custGeom>
          <a:blipFill>
            <a:blip r:embed="rId3"/>
            <a:stretch>
              <a:fillRect/>
            </a:stretch>
          </a:blipFill>
        </p:spPr>
      </p:sp>
      <p:sp>
        <p:nvSpPr>
          <p:cNvPr id="4" name="TextBox 4"/>
          <p:cNvSpPr txBox="1"/>
          <p:nvPr/>
        </p:nvSpPr>
        <p:spPr>
          <a:xfrm>
            <a:off x="636320" y="323313"/>
            <a:ext cx="7191165"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Jenis Aktivasi yang digunakan</a:t>
            </a:r>
          </a:p>
        </p:txBody>
      </p:sp>
      <p:sp>
        <p:nvSpPr>
          <p:cNvPr id="5" name="TextBox 5"/>
          <p:cNvSpPr txBox="1"/>
          <p:nvPr/>
        </p:nvSpPr>
        <p:spPr>
          <a:xfrm>
            <a:off x="647422" y="5919474"/>
            <a:ext cx="16993156"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Jenis fungsi aktivasi yang digunakan adalah ReLu dan softmax,  ReLU digunakan dalam jaringan syaraf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id="3" name="AutoShape 3"/>
          <p:cNvSpPr/>
          <p:nvPr/>
        </p:nvSpPr>
        <p:spPr>
          <a:xfrm>
            <a:off x="12326708" y="852425"/>
            <a:ext cx="6492240" cy="0"/>
          </a:xfrm>
          <a:prstGeom prst="line">
            <a:avLst/>
          </a:prstGeom>
          <a:ln w="38100" cap="flat">
            <a:solidFill>
              <a:srgbClr val="FFFFFF"/>
            </a:solidFill>
            <a:prstDash val="solid"/>
            <a:headEnd type="none" w="sm" len="sm"/>
            <a:tailEnd type="none" w="sm" len="sm"/>
          </a:ln>
        </p:spPr>
      </p:sp>
      <p:sp>
        <p:nvSpPr>
          <p:cNvPr id="4" name="Freeform 4"/>
          <p:cNvSpPr/>
          <p:nvPr/>
        </p:nvSpPr>
        <p:spPr>
          <a:xfrm>
            <a:off x="1028700" y="1937985"/>
            <a:ext cx="6674402" cy="5983266"/>
          </a:xfrm>
          <a:custGeom>
            <a:avLst/>
            <a:gdLst/>
            <a:ahLst/>
            <a:cxnLst/>
            <a:rect l="l" t="t" r="r" b="b"/>
            <a:pathLst>
              <a:path w="6674402" h="5983266">
                <a:moveTo>
                  <a:pt x="0" y="0"/>
                </a:moveTo>
                <a:lnTo>
                  <a:pt x="6674402" y="0"/>
                </a:lnTo>
                <a:lnTo>
                  <a:pt x="6674402" y="5983266"/>
                </a:lnTo>
                <a:lnTo>
                  <a:pt x="0" y="5983266"/>
                </a:lnTo>
                <a:lnTo>
                  <a:pt x="0" y="0"/>
                </a:lnTo>
                <a:close/>
              </a:path>
            </a:pathLst>
          </a:custGeom>
          <a:blipFill>
            <a:blip r:embed="rId3"/>
            <a:stretch>
              <a:fillRect/>
            </a:stretch>
          </a:blipFill>
        </p:spPr>
      </p:sp>
      <p:sp>
        <p:nvSpPr>
          <p:cNvPr id="5" name="TextBox 5"/>
          <p:cNvSpPr txBox="1"/>
          <p:nvPr/>
        </p:nvSpPr>
        <p:spPr>
          <a:xfrm>
            <a:off x="1038225"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Hidden Layer</a:t>
            </a:r>
          </a:p>
        </p:txBody>
      </p:sp>
      <p:sp>
        <p:nvSpPr>
          <p:cNvPr id="6" name="TextBox 6"/>
          <p:cNvSpPr txBox="1"/>
          <p:nvPr/>
        </p:nvSpPr>
        <p:spPr>
          <a:xfrm>
            <a:off x="8200165" y="2431702"/>
            <a:ext cx="9059135" cy="44433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Secara keseluruhan, jika kita menghitung setiap layyer yang berbeda (tidak termasuk layyer input, normalisasi batch, dan dropout) sebagai hidden layer, jaringan berisi 5 hidden layer: satu layyer Conv1D, dua layyer BLSTM, dan dua layer Dense. </a:t>
            </a:r>
          </a:p>
          <a:p>
            <a:pPr algn="just">
              <a:lnSpc>
                <a:spcPts val="3939"/>
              </a:lnSpc>
              <a:spcBef>
                <a:spcPct val="0"/>
              </a:spcBef>
            </a:pPr>
            <a:r>
              <a:rPr lang="en-US" sz="2813">
                <a:solidFill>
                  <a:srgbClr val="FFFFFF"/>
                </a:solidFill>
                <a:latin typeface="TT Supermolot Neue Condensed"/>
              </a:rPr>
              <a:t>Lapisan normalisasi batch dan lapisan dropout, meskipun sangat penting untuk kinerja model, biasanya tidak dihitung sebagai lapisan tersembunyi yang terpisah karena tidak memiliki neuron dalam arti tradisional dan lebih berfungsi sebagai fungsi pengatur dalam jaringan.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736</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TT Supermolot Condensed Bold</vt:lpstr>
      <vt:lpstr>Roboto Condensed Bold</vt:lpstr>
      <vt:lpstr>Calibri</vt:lpstr>
      <vt:lpstr>Arial</vt:lpstr>
      <vt:lpstr>Roboto Condensed</vt:lpstr>
      <vt:lpstr>TT Supermolot Neue Condensed Bold</vt:lpstr>
      <vt:lpstr>TT Supermolot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2</dc:title>
  <cp:lastModifiedBy>tmalik kamal</cp:lastModifiedBy>
  <cp:revision>5</cp:revision>
  <dcterms:created xsi:type="dcterms:W3CDTF">2006-08-16T00:00:00Z</dcterms:created>
  <dcterms:modified xsi:type="dcterms:W3CDTF">2023-12-04T04:26:33Z</dcterms:modified>
  <dc:identifier>DAF1QOLfO2s</dc:identifier>
</cp:coreProperties>
</file>